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27" r:id="rId10"/>
    <p:sldId id="426" r:id="rId11"/>
    <p:sldId id="417" r:id="rId12"/>
    <p:sldId id="431" r:id="rId13"/>
    <p:sldId id="436" r:id="rId14"/>
    <p:sldId id="430" r:id="rId15"/>
    <p:sldId id="437" r:id="rId16"/>
    <p:sldId id="410" r:id="rId17"/>
    <p:sldId id="411" r:id="rId18"/>
    <p:sldId id="413" r:id="rId19"/>
    <p:sldId id="412" r:id="rId20"/>
    <p:sldId id="414" r:id="rId21"/>
    <p:sldId id="415" r:id="rId22"/>
    <p:sldId id="416" r:id="rId23"/>
    <p:sldId id="424" r:id="rId24"/>
    <p:sldId id="419" r:id="rId25"/>
    <p:sldId id="440" r:id="rId26"/>
    <p:sldId id="423" r:id="rId27"/>
    <p:sldId id="428" r:id="rId28"/>
    <p:sldId id="429" r:id="rId29"/>
    <p:sldId id="433" r:id="rId30"/>
    <p:sldId id="432" r:id="rId31"/>
    <p:sldId id="435" r:id="rId32"/>
    <p:sldId id="434" r:id="rId33"/>
    <p:sldId id="439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E82"/>
    <a:srgbClr val="B9CD20"/>
    <a:srgbClr val="C5D700"/>
    <a:srgbClr val="91C14F"/>
    <a:srgbClr val="C3C0C0"/>
    <a:srgbClr val="767171"/>
    <a:srgbClr val="8AB36C"/>
    <a:srgbClr val="548235"/>
    <a:srgbClr val="B4D7B1"/>
    <a:srgbClr val="69B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403" autoAdjust="0"/>
    <p:restoredTop sz="96405"/>
  </p:normalViewPr>
  <p:slideViewPr>
    <p:cSldViewPr snapToGrid="0" snapToObjects="1">
      <p:cViewPr varScale="1">
        <p:scale>
          <a:sx n="61" d="100"/>
          <a:sy n="61" d="100"/>
        </p:scale>
        <p:origin x="9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50EF-D7EB-EA40-A3C7-B4F2DC7FB325}" type="datetimeFigureOut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4F66-516E-CC47-87AC-149BE65A4C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0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CE99C-81E7-1544-B4DE-4EC204E1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9D4AE1-44FD-5C4B-81E6-884825F64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D3A4E-A7E9-D74B-8358-F68DD23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09E5-B6A1-1949-A844-A68CB8FE4B2F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7EF720-2148-1F4F-AED7-26276513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AAABA2-6DD0-044B-A0A0-6E759A08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035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46833-5455-4B47-9C2E-D5C6A34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B1B42-F5BC-294A-A954-A2E0FCF1B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80FEB3-C7AB-F348-B7EA-E3630935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DE964-0342-314D-B2DD-AB74EC2A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8324-31AE-1B47-9506-2EB5119F7DAA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4E008C-FD51-4C47-8DB7-AF16F3A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0FBC6-0D40-0F4E-B1E8-7A59C53A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06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D4D49-F224-7D41-9D4F-8BE4B4F5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B29EA-9E08-384C-AED8-90370C5C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0E31FD-D335-5248-8DD0-9D62E632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22F4-B026-EB44-B2B3-35D6AF4B70F1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D2237A-A211-8349-9FDE-3256257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CF4C0-4FE2-D54C-9243-B37E7BC0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47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01BFC7-BAB9-D643-A477-E02E022DA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964757-68E1-7045-B19D-99010B82B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279F-A70E-0841-A06A-6E8BA59B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3B81-B908-7444-BFCA-5F038C67BF6E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DCC5D-3192-F04D-9DEE-73EC2DBB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6BE4B9-A6FF-E64F-896A-DFE64A87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8682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BFCF82-A96F-3E44-9AFB-9720E3B9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2313-CF8B-3A48-821B-E7E9C4CC6433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0BA49C-9308-E540-8F8B-95881E3C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AE9518-795F-5D40-8BB5-D1F5E82B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line_bottom">
            <a:extLst>
              <a:ext uri="{FF2B5EF4-FFF2-40B4-BE49-F238E27FC236}">
                <a16:creationId xmlns:a16="http://schemas.microsoft.com/office/drawing/2014/main" id="{31C7F0B6-F3D5-B54D-B9EF-6BE116C11FDD}"/>
              </a:ext>
            </a:extLst>
          </p:cNvPr>
          <p:cNvSpPr/>
          <p:nvPr userDrawn="1"/>
        </p:nvSpPr>
        <p:spPr>
          <a:xfrm>
            <a:off x="4691010" y="4965335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_top">
            <a:extLst>
              <a:ext uri="{FF2B5EF4-FFF2-40B4-BE49-F238E27FC236}">
                <a16:creationId xmlns:a16="http://schemas.microsoft.com/office/drawing/2014/main" id="{4B75313B-2FB4-0E44-A821-2CE3C529D0C1}"/>
              </a:ext>
            </a:extLst>
          </p:cNvPr>
          <p:cNvSpPr/>
          <p:nvPr userDrawn="1"/>
        </p:nvSpPr>
        <p:spPr>
          <a:xfrm>
            <a:off x="4691011" y="2267464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english_title">
            <a:extLst>
              <a:ext uri="{FF2B5EF4-FFF2-40B4-BE49-F238E27FC236}">
                <a16:creationId xmlns:a16="http://schemas.microsoft.com/office/drawing/2014/main" id="{0DD13F4D-9E83-AF44-B63A-47AD956BB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4138" y="3966681"/>
            <a:ext cx="4847861" cy="720000"/>
          </a:xfrm>
        </p:spPr>
        <p:txBody>
          <a:bodyPr anchor="ctr">
            <a:normAutofit/>
          </a:bodyPr>
          <a:lstStyle>
            <a:lvl1pPr marL="0" indent="0">
              <a:buNone/>
              <a:defRPr lang="zh-TW" altLang="en-US" sz="280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kumimoji="1" lang="en-US" altLang="zh-TW" dirty="0"/>
              <a:t>English title</a:t>
            </a:r>
            <a:endParaRPr kumimoji="1" lang="zh-TW" altLang="en-US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8168447-AAA9-4D49-B5D3-89A9FBD53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4139" y="2772000"/>
            <a:ext cx="2880000" cy="810000"/>
          </a:xfrm>
          <a:prstGeom prst="roundRect">
            <a:avLst/>
          </a:prstGeom>
          <a:solidFill>
            <a:srgbClr val="B9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zh-TW" altLang="en-US" sz="4000" smtClean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  <a:lvl2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 lang="zh-TW" altLang="en-US" smtClean="0"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 lang="zh-TW" altLang="en-US">
                <a:solidFill>
                  <a:schemeClr val="lt1"/>
                </a:solidFill>
                <a:latin typeface="+mn-lt"/>
                <a:ea typeface="+mn-ea"/>
              </a:defRPr>
            </a:lvl5pPr>
          </a:lstStyle>
          <a:p>
            <a:pPr marL="0" lvl="0" algn="ctr"/>
            <a:r>
              <a:rPr kumimoji="1" lang="zh-TW" altLang="en-US" dirty="0"/>
              <a:t>標題</a:t>
            </a: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1DE04F69-2DF1-0B49-A214-3179B486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950" y="2521985"/>
            <a:ext cx="2160000" cy="216000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zh-TW" altLang="en-US" sz="12800" b="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</a:lstStyle>
          <a:p>
            <a:pPr lvl="0"/>
            <a:r>
              <a:rPr kumimoji="1" lang="en-US" altLang="zh-TW" dirty="0"/>
              <a:t>00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053" y="4109823"/>
            <a:ext cx="586991" cy="5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F7F2-FF0F-EC45-902E-D882449B16B7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702B-4AEC-C646-8F12-199B3C9455C8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组合 69">
            <a:extLst>
              <a:ext uri="{FF2B5EF4-FFF2-40B4-BE49-F238E27FC236}">
                <a16:creationId xmlns:a16="http://schemas.microsoft.com/office/drawing/2014/main" id="{53988402-18B0-7549-B97A-06902762CAB8}"/>
              </a:ext>
            </a:extLst>
          </p:cNvPr>
          <p:cNvGrpSpPr/>
          <p:nvPr userDrawn="1"/>
        </p:nvGrpSpPr>
        <p:grpSpPr>
          <a:xfrm flipH="1">
            <a:off x="-11723" y="1167477"/>
            <a:ext cx="3708032" cy="97036"/>
            <a:chOff x="6911145" y="6507480"/>
            <a:chExt cx="4984946" cy="78378"/>
          </a:xfrm>
        </p:grpSpPr>
        <p:sp>
          <p:nvSpPr>
            <p:cNvPr id="8" name="任意多边形 70">
              <a:extLst>
                <a:ext uri="{FF2B5EF4-FFF2-40B4-BE49-F238E27FC236}">
                  <a16:creationId xmlns:a16="http://schemas.microsoft.com/office/drawing/2014/main" id="{AF677DC2-F0B4-5147-9987-2F63BA1D1679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71">
              <a:extLst>
                <a:ext uri="{FF2B5EF4-FFF2-40B4-BE49-F238E27FC236}">
                  <a16:creationId xmlns:a16="http://schemas.microsoft.com/office/drawing/2014/main" id="{24A864BB-9645-A540-837B-67AFB7FBEB17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2">
              <a:extLst>
                <a:ext uri="{FF2B5EF4-FFF2-40B4-BE49-F238E27FC236}">
                  <a16:creationId xmlns:a16="http://schemas.microsoft.com/office/drawing/2014/main" id="{D787162D-619C-0948-BFAD-94C1658BA25B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3">
              <a:extLst>
                <a:ext uri="{FF2B5EF4-FFF2-40B4-BE49-F238E27FC236}">
                  <a16:creationId xmlns:a16="http://schemas.microsoft.com/office/drawing/2014/main" id="{29B41E00-594B-C54C-8CD5-16475AD305CA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4">
              <a:extLst>
                <a:ext uri="{FF2B5EF4-FFF2-40B4-BE49-F238E27FC236}">
                  <a16:creationId xmlns:a16="http://schemas.microsoft.com/office/drawing/2014/main" id="{06CBB99C-0E18-8B48-8E96-4C012729637D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5">
              <a:extLst>
                <a:ext uri="{FF2B5EF4-FFF2-40B4-BE49-F238E27FC236}">
                  <a16:creationId xmlns:a16="http://schemas.microsoft.com/office/drawing/2014/main" id="{098ACE3D-0D0A-9944-8D1C-2FFC7EA096C4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20000"/>
                <a:lumOff val="8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page_number">
            <a:extLst>
              <a:ext uri="{FF2B5EF4-FFF2-40B4-BE49-F238E27FC236}">
                <a16:creationId xmlns:a16="http://schemas.microsoft.com/office/drawing/2014/main" id="{134B07C7-493E-924F-A04B-4FD58C7676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95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BB41F-6F47-0B4A-916B-EA3DF6FB0EED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5" name="page_number">
            <a:extLst>
              <a:ext uri="{FF2B5EF4-FFF2-40B4-BE49-F238E27FC236}">
                <a16:creationId xmlns:a16="http://schemas.microsoft.com/office/drawing/2014/main" id="{A498DA65-859D-4941-BD7E-681F0EACB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40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FF2B-CB72-AE43-A738-9CB0BA8B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73C5F5-B345-7A4A-9D6D-A3790D46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1EE82-E524-224D-BC6B-E32A63AD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5A7C-E991-FD44-8932-F3B1E850CB20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39219-D8D5-8444-B7FC-BCF24D25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11B33-46BC-6E40-A8CB-F48C9F01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579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9F35-8594-DB4E-A4D8-54946E19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75398-FC03-834F-8A18-A86A55120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205FF-FF48-3147-8A5C-7CF7E1F1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3970C-CCC3-224E-A2E3-DCF118B5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847-7B65-6E40-B073-C0451BD2A6DE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517DE3-95B9-8A40-A4B3-08B6AA50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4CBB2D-A241-1647-ADE6-9E47D1E5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56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3F4EB-6793-D343-BA0F-CEFDD587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44821A-223E-684C-8246-E66710462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16D00-3366-C24A-AE4E-75866BE27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276E74-E4F3-364C-A3E0-A48545525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703073-FBFC-9246-BF29-44B6501DD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58F065-54B4-BB4B-B4CC-A55DEAA8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6B510-8D5B-8140-92CE-2F83DB563E24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F31941-E4E5-4C43-8361-A3B611CF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D782EF-3009-9A44-B1C8-6972A30A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247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528DF-A480-AA48-A471-332D8593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955166-A8CB-1B44-AB25-39BE40C8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8E086-A4EE-5B4B-BACD-3D49C9E8E54B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FABE3A-E122-4842-B81A-BEE0C1CB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F0CE9-783B-7E4F-8085-4C97B5A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7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BCF4-4FC5-CF49-84B7-2BC7FF622246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01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3CD32-F855-6F40-AA54-493D1946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F6BB-53B3-6142-BF63-C2D296FF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4263F-EB6F-CD4C-9A14-C62AFFCE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204074-3A20-EB4B-8303-60B23165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0DEE9-F77C-194C-84D6-2334DC01EB53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7C39CB-63DC-0D45-A6EC-2EF9ADD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BDB4D-9983-3C4D-B362-D271B33B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78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639ECF-4012-0A4F-B348-7CED46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7E41E-0B04-CC42-8A2B-3DC030F3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B654A-6354-F54F-93EE-0336A5543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FBED10AD-02F1-6344-9656-F1C4B809AD8D}" type="datetime1">
              <a:rPr kumimoji="1" lang="zh-TW" altLang="en-US" smtClean="0"/>
              <a:t>2020/5/25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9F14E-552A-AC4B-93DE-EAAC3536A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5E2E86-1D95-6A45-AD14-17E0CC7A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9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8BE82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">
            <a:extLst>
              <a:ext uri="{FF2B5EF4-FFF2-40B4-BE49-F238E27FC236}">
                <a16:creationId xmlns:a16="http://schemas.microsoft.com/office/drawing/2014/main" id="{81CA03B0-5B7F-5848-A000-B06E9AB0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-406240" y="0"/>
            <a:ext cx="12598240" cy="15747801"/>
          </a:xfrm>
          <a:prstGeom prst="rect">
            <a:avLst/>
          </a:prstGeom>
        </p:spPr>
      </p:pic>
      <p:sp>
        <p:nvSpPr>
          <p:cNvPr id="3" name="team">
            <a:extLst>
              <a:ext uri="{FF2B5EF4-FFF2-40B4-BE49-F238E27FC236}">
                <a16:creationId xmlns:a16="http://schemas.microsoft.com/office/drawing/2014/main" id="{B284EC42-11F6-B94E-ADBC-6960DAC6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3750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kumimoji="1" lang="zh-TW" altLang="en-US" dirty="0"/>
              <a:t>組員： </a:t>
            </a:r>
            <a:r>
              <a:rPr kumimoji="1" lang="en-US" altLang="zh-TW" dirty="0"/>
              <a:t>10646003 </a:t>
            </a:r>
            <a:r>
              <a:rPr kumimoji="1" lang="zh-TW" altLang="en-US" dirty="0"/>
              <a:t>黃峻彥</a:t>
            </a:r>
          </a:p>
          <a:p>
            <a:pPr algn="r"/>
            <a:r>
              <a:rPr kumimoji="1" lang="en-US" altLang="zh-TW" dirty="0"/>
              <a:t>10646006 </a:t>
            </a:r>
            <a:r>
              <a:rPr kumimoji="1" lang="zh-TW" altLang="en-US" dirty="0"/>
              <a:t>詹壹婷</a:t>
            </a:r>
          </a:p>
          <a:p>
            <a:pPr algn="r"/>
            <a:r>
              <a:rPr kumimoji="1" lang="en-US" altLang="zh-TW" dirty="0"/>
              <a:t>10646007 </a:t>
            </a:r>
            <a:r>
              <a:rPr kumimoji="1" lang="zh-TW" altLang="en-US" dirty="0"/>
              <a:t>李恩瑋</a:t>
            </a:r>
          </a:p>
          <a:p>
            <a:pPr algn="r"/>
            <a:r>
              <a:rPr kumimoji="1" lang="en-US" altLang="zh-TW" dirty="0"/>
              <a:t>10646016 </a:t>
            </a:r>
            <a:r>
              <a:rPr kumimoji="1" lang="zh-TW" altLang="en-US" dirty="0"/>
              <a:t>吳宇量</a:t>
            </a:r>
            <a:endParaRPr kumimoji="1" lang="en-US" altLang="zh-TW" dirty="0"/>
          </a:p>
          <a:p>
            <a:pPr algn="r"/>
            <a:endParaRPr kumimoji="1" lang="en-US" altLang="zh-TW" sz="100" dirty="0"/>
          </a:p>
          <a:p>
            <a:pPr algn="r"/>
            <a:r>
              <a:rPr kumimoji="1" lang="zh-TW" altLang="en-US" dirty="0"/>
              <a:t>指導老師：林宏仁</a:t>
            </a:r>
            <a:r>
              <a:rPr kumimoji="1" lang="en-US" altLang="zh-TW" dirty="0"/>
              <a:t> </a:t>
            </a:r>
            <a:r>
              <a:rPr kumimoji="1" lang="zh-TW" altLang="en-US" dirty="0"/>
              <a:t>老師</a:t>
            </a:r>
          </a:p>
          <a:p>
            <a:pPr algn="r"/>
            <a:endParaRPr kumimoji="1" lang="zh-TW" altLang="en-US" dirty="0"/>
          </a:p>
          <a:p>
            <a:pPr algn="r"/>
            <a:endParaRPr kumimoji="1" lang="zh-TW" altLang="en-US" dirty="0"/>
          </a:p>
        </p:txBody>
      </p:sp>
      <p:sp>
        <p:nvSpPr>
          <p:cNvPr id="4" name="subtitle"/>
          <p:cNvSpPr txBox="1"/>
          <p:nvPr/>
        </p:nvSpPr>
        <p:spPr>
          <a:xfrm>
            <a:off x="8430931" y="2510486"/>
            <a:ext cx="2189069" cy="562630"/>
          </a:xfrm>
          <a:prstGeom prst="roundRect">
            <a:avLst>
              <a:gd name="adj" fmla="val 50000"/>
            </a:avLst>
          </a:prstGeom>
          <a:solidFill>
            <a:srgbClr val="68BE8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愛心傘租借系統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F462F8D-D73B-864F-B57A-4BFB1DD41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516"/>
            <a:ext cx="6906931" cy="2387600"/>
          </a:xfrm>
        </p:spPr>
        <p:txBody>
          <a:bodyPr/>
          <a:lstStyle/>
          <a:p>
            <a:pPr algn="r"/>
            <a:r>
              <a:rPr kumimoji="1" lang="en" altLang="zh-TW" b="1" dirty="0" err="1">
                <a:solidFill>
                  <a:srgbClr val="68BE82"/>
                </a:solidFill>
              </a:rPr>
              <a:t>i</a:t>
            </a:r>
            <a:r>
              <a:rPr kumimoji="1" lang="zh-TW" altLang="en-US" b="1" dirty="0">
                <a:solidFill>
                  <a:srgbClr val="68BE82"/>
                </a:solidFill>
              </a:rPr>
              <a:t>心</a:t>
            </a:r>
            <a:r>
              <a:rPr kumimoji="1" lang="zh-TW" altLang="en-US" b="1" dirty="0" smtClean="0">
                <a:solidFill>
                  <a:srgbClr val="68BE82"/>
                </a:solidFill>
              </a:rPr>
              <a:t>傘</a:t>
            </a:r>
            <a:endParaRPr kumimoji="1"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6" name="heart">
            <a:extLst>
              <a:ext uri="{FF2B5EF4-FFF2-40B4-BE49-F238E27FC236}">
                <a16:creationId xmlns:a16="http://schemas.microsoft.com/office/drawing/2014/main" id="{0D463DAC-B1E8-764E-BBED-40A7EBD2BCF8}"/>
              </a:ext>
            </a:extLst>
          </p:cNvPr>
          <p:cNvSpPr/>
          <p:nvPr/>
        </p:nvSpPr>
        <p:spPr>
          <a:xfrm rot="300000">
            <a:off x="6573024" y="2172577"/>
            <a:ext cx="252000" cy="180000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number"/>
          <p:cNvSpPr txBox="1"/>
          <p:nvPr/>
        </p:nvSpPr>
        <p:spPr>
          <a:xfrm>
            <a:off x="6537084" y="1651303"/>
            <a:ext cx="181634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kumimoji="1" lang="en-US" altLang="zh-TW" b="1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109409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01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2" grpId="0"/>
      <p:bldP spid="6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ge_number">
            <a:extLst>
              <a:ext uri="{FF2B5EF4-FFF2-40B4-BE49-F238E27FC236}">
                <a16:creationId xmlns:a16="http://schemas.microsoft.com/office/drawing/2014/main" id="{C3412BF0-1139-0543-9CDC-CB5916C3A3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951037" y="941977"/>
            <a:ext cx="9000000" cy="4974046"/>
            <a:chOff x="1951037" y="941977"/>
            <a:chExt cx="9000000" cy="4974046"/>
          </a:xfrm>
        </p:grpSpPr>
        <p:pic>
          <p:nvPicPr>
            <p:cNvPr id="21" name="diagram">
              <a:extLst>
                <a:ext uri="{FF2B5EF4-FFF2-40B4-BE49-F238E27FC236}">
                  <a16:creationId xmlns:a16="http://schemas.microsoft.com/office/drawing/2014/main" id="{4FA93E1F-AEA8-4B4E-BBE4-1C6FB8701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1037" y="941977"/>
              <a:ext cx="9000000" cy="4974046"/>
            </a:xfrm>
            <a:prstGeom prst="rect">
              <a:avLst/>
            </a:prstGeom>
          </p:spPr>
        </p:pic>
        <p:pic>
          <p:nvPicPr>
            <p:cNvPr id="3" name="umdrell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720" y="941977"/>
              <a:ext cx="778654" cy="774874"/>
            </a:xfrm>
            <a:prstGeom prst="rect">
              <a:avLst/>
            </a:prstGeom>
          </p:spPr>
        </p:pic>
      </p:grpSp>
      <p:pic>
        <p:nvPicPr>
          <p:cNvPr id="7" name="flutter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30651" y="4170469"/>
            <a:ext cx="1321594" cy="378952"/>
          </a:xfrm>
          <a:prstGeom prst="rect">
            <a:avLst/>
          </a:prstGeom>
          <a:ln/>
        </p:spPr>
      </p:pic>
      <p:pic>
        <p:nvPicPr>
          <p:cNvPr id="8" name="dart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0435" y="3628885"/>
            <a:ext cx="962025" cy="541584"/>
          </a:xfrm>
          <a:prstGeom prst="rect">
            <a:avLst/>
          </a:prstGeom>
          <a:ln/>
        </p:spPr>
      </p:pic>
      <p:pic>
        <p:nvPicPr>
          <p:cNvPr id="9" name="spring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5585823"/>
            <a:ext cx="1285875" cy="330200"/>
          </a:xfrm>
          <a:prstGeom prst="rect">
            <a:avLst/>
          </a:prstGeom>
          <a:ln/>
        </p:spPr>
      </p:pic>
      <p:pic>
        <p:nvPicPr>
          <p:cNvPr id="10" name="java"/>
          <p:cNvPicPr/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7500" l="6563" r="90000">
                        <a14:foregroundMark x1="28906" y1="35139" x2="28906" y2="35139"/>
                        <a14:foregroundMark x1="21484" y1="32500" x2="21484" y2="32500"/>
                        <a14:foregroundMark x1="79297" y1="61528" x2="79297" y2="61528"/>
                        <a14:foregroundMark x1="28125" y1="75972" x2="28125" y2="75972"/>
                        <a14:foregroundMark x1="44453" y1="57500" x2="44453" y2="57500"/>
                        <a14:foregroundMark x1="20703" y1="78611" x2="20703" y2="78611"/>
                        <a14:foregroundMark x1="53438" y1="44722" x2="53672" y2="65694"/>
                        <a14:foregroundMark x1="68750" y1="51389" x2="71328" y2="62222"/>
                        <a14:foregroundMark x1="15547" y1="56389" x2="13750" y2="58750"/>
                        <a14:foregroundMark x1="20547" y1="60694" x2="28125" y2="59861"/>
                        <a14:foregroundMark x1="22031" y1="68750" x2="31641" y2="69583"/>
                        <a14:foregroundMark x1="22891" y1="78889" x2="28828" y2="77361"/>
                        <a14:foregroundMark x1="11172" y1="83472" x2="10703" y2="86944"/>
                        <a14:foregroundMark x1="58047" y1="60278" x2="57813" y2="63333"/>
                        <a14:foregroundMark x1="33359" y1="93194" x2="39531" y2="90833"/>
                        <a14:backgroundMark x1="62187" y1="22083" x2="80703" y2="27361"/>
                        <a14:backgroundMark x1="63672" y1="75972" x2="77813" y2="7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4771214"/>
            <a:ext cx="1285875" cy="723900"/>
          </a:xfrm>
          <a:prstGeom prst="rect">
            <a:avLst/>
          </a:prstGeom>
          <a:ln/>
        </p:spPr>
      </p:pic>
      <p:pic>
        <p:nvPicPr>
          <p:cNvPr id="11" name="mysql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1240" y="4771214"/>
            <a:ext cx="1285875" cy="660400"/>
          </a:xfrm>
          <a:prstGeom prst="rect">
            <a:avLst/>
          </a:prstGeom>
          <a:ln/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40623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05041829-CE88-2A4A-A206-594509E88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Process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C07ED7C-89B8-C946-8F6B-49E036CF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0E627568-68BA-E149-8415-6D8043CB0F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57" y="4433809"/>
            <a:ext cx="1260000" cy="1253883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</a:p>
        </p:txBody>
      </p:sp>
    </p:spTree>
    <p:extLst>
      <p:ext uri="{BB962C8B-B14F-4D97-AF65-F5344CB8AC3E}">
        <p14:creationId xmlns:p14="http://schemas.microsoft.com/office/powerpoint/2010/main" val="182010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有借用的雨傘尚未歸還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多次歸還時間過長紀錄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5649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57" y="4433809"/>
            <a:ext cx="1260000" cy="1253883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19 0.49514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2474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ge_number">
            <a:extLst>
              <a:ext uri="{FF2B5EF4-FFF2-40B4-BE49-F238E27FC236}">
                <a16:creationId xmlns:a16="http://schemas.microsoft.com/office/drawing/2014/main" id="{D8BF8200-8C58-2F47-8FCD-56895FB97F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發送上鎖訊號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1_2">
            <a:extLst>
              <a:ext uri="{FF2B5EF4-FFF2-40B4-BE49-F238E27FC236}">
                <a16:creationId xmlns:a16="http://schemas.microsoft.com/office/drawing/2014/main" id="{893E9D4F-E025-A241-8EC2-A12C3DA826DA}"/>
              </a:ext>
            </a:extLst>
          </p:cNvPr>
          <p:cNvSpPr txBox="1"/>
          <p:nvPr/>
        </p:nvSpPr>
        <p:spPr>
          <a:xfrm>
            <a:off x="4290137" y="585864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13" name="content1_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396984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57" y="4433809"/>
            <a:ext cx="1260000" cy="1253883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</a:p>
        </p:txBody>
      </p:sp>
    </p:spTree>
    <p:extLst>
      <p:ext uri="{BB962C8B-B14F-4D97-AF65-F5344CB8AC3E}">
        <p14:creationId xmlns:p14="http://schemas.microsoft.com/office/powerpoint/2010/main" val="380243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雨傘尚未放回傘架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0137" y="482731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57" y="4433809"/>
            <a:ext cx="1260000" cy="1253883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7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19 0.4969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248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1746C54-42BC-5641-B823-06E131D22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Interface Introduction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15E9B2-B894-5245-BB6F-B614A250E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介面簡介</a:t>
            </a:r>
            <a:endParaRPr lang="zh-TW" altLang="en-US" dirty="0"/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A11861AD-2617-394B-98A6-F506F3C70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9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ge_number">
            <a:extLst>
              <a:ext uri="{FF2B5EF4-FFF2-40B4-BE49-F238E27FC236}">
                <a16:creationId xmlns:a16="http://schemas.microsoft.com/office/drawing/2014/main" id="{B404BB74-9A20-8F46-9069-C2BE7C9973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pic>
        <p:nvPicPr>
          <p:cNvPr id="10" name="sign_up">
            <a:extLst>
              <a:ext uri="{FF2B5EF4-FFF2-40B4-BE49-F238E27FC236}">
                <a16:creationId xmlns:a16="http://schemas.microsoft.com/office/drawing/2014/main" id="{008B0515-D052-264A-B56F-D391A6E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8" name="login">
            <a:extLst>
              <a:ext uri="{FF2B5EF4-FFF2-40B4-BE49-F238E27FC236}">
                <a16:creationId xmlns:a16="http://schemas.microsoft.com/office/drawing/2014/main" id="{9EC72C5B-EFB0-A947-BAD9-5A2CA7692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857774"/>
            <a:ext cx="2374900" cy="514245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8F19D93-456D-5243-97AE-C711E9A2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.</a:t>
            </a:r>
            <a:r>
              <a:rPr lang="zh-TW" altLang="en-US" dirty="0"/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154210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69872625-9BCE-3448-8C17-0888C50DE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pic>
        <p:nvPicPr>
          <p:cNvPr id="5" name="map">
            <a:extLst>
              <a:ext uri="{FF2B5EF4-FFF2-40B4-BE49-F238E27FC236}">
                <a16:creationId xmlns:a16="http://schemas.microsoft.com/office/drawing/2014/main" id="{6DFC4BD5-16F8-D14A-9536-5A830CB1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7" name="weather">
            <a:extLst>
              <a:ext uri="{FF2B5EF4-FFF2-40B4-BE49-F238E27FC236}">
                <a16:creationId xmlns:a16="http://schemas.microsoft.com/office/drawing/2014/main" id="{9EF42664-05CA-514A-8E88-7B2F6402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2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5B0CE3A-89CC-704D-A7CE-7490B58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站點地圖</a:t>
            </a:r>
          </a:p>
        </p:txBody>
      </p:sp>
    </p:spTree>
    <p:extLst>
      <p:ext uri="{BB962C8B-B14F-4D97-AF65-F5344CB8AC3E}">
        <p14:creationId xmlns:p14="http://schemas.microsoft.com/office/powerpoint/2010/main" val="101261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52E11D8C-25C7-804A-8D1C-E56AE1A99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  <p:pic>
        <p:nvPicPr>
          <p:cNvPr id="7" name="borrow_failed">
            <a:extLst>
              <a:ext uri="{FF2B5EF4-FFF2-40B4-BE49-F238E27FC236}">
                <a16:creationId xmlns:a16="http://schemas.microsoft.com/office/drawing/2014/main" id="{58AB59CF-2E8D-0047-AA62-062965F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borrow_success">
            <a:extLst>
              <a:ext uri="{FF2B5EF4-FFF2-40B4-BE49-F238E27FC236}">
                <a16:creationId xmlns:a16="http://schemas.microsoft.com/office/drawing/2014/main" id="{9C7BB2D5-91FB-FB43-9FD0-18F20F86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borrow_qrcode">
            <a:extLst>
              <a:ext uri="{FF2B5EF4-FFF2-40B4-BE49-F238E27FC236}">
                <a16:creationId xmlns:a16="http://schemas.microsoft.com/office/drawing/2014/main" id="{0942021E-42DA-1240-816F-9ED9737B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0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CBC4056B-6D02-AB44-9DFA-1404DFA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借取雨傘</a:t>
            </a:r>
          </a:p>
        </p:txBody>
      </p:sp>
    </p:spTree>
    <p:extLst>
      <p:ext uri="{BB962C8B-B14F-4D97-AF65-F5344CB8AC3E}">
        <p14:creationId xmlns:p14="http://schemas.microsoft.com/office/powerpoint/2010/main" val="269501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oround_color">
            <a:extLst>
              <a:ext uri="{FF2B5EF4-FFF2-40B4-BE49-F238E27FC236}">
                <a16:creationId xmlns:a16="http://schemas.microsoft.com/office/drawing/2014/main" id="{BD266799-61E1-AE4F-ADAA-1E1A25B22D11}"/>
              </a:ext>
            </a:extLst>
          </p:cNvPr>
          <p:cNvSpPr/>
          <p:nvPr/>
        </p:nvSpPr>
        <p:spPr>
          <a:xfrm flipH="1">
            <a:off x="0" y="4341190"/>
            <a:ext cx="12191999" cy="2520000"/>
          </a:xfrm>
          <a:prstGeom prst="rect">
            <a:avLst/>
          </a:prstGeom>
          <a:gradFill>
            <a:gsLst>
              <a:gs pos="0">
                <a:srgbClr val="92C14E"/>
              </a:gs>
              <a:gs pos="0">
                <a:srgbClr val="68BE82"/>
              </a:gs>
              <a:gs pos="100000">
                <a:srgbClr val="C5D7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0" name="background">
            <a:extLst>
              <a:ext uri="{FF2B5EF4-FFF2-40B4-BE49-F238E27FC236}">
                <a16:creationId xmlns:a16="http://schemas.microsoft.com/office/drawing/2014/main" id="{1056BF07-0478-2B4C-A08D-59FA0A611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453" y="2654737"/>
            <a:ext cx="3597696" cy="3600000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image">
            <a:extLst>
              <a:ext uri="{FF2B5EF4-FFF2-40B4-BE49-F238E27FC236}">
                <a16:creationId xmlns:a16="http://schemas.microsoft.com/office/drawing/2014/main" id="{15419D40-857A-9549-911F-396D68889034}"/>
              </a:ext>
            </a:extLst>
          </p:cNvPr>
          <p:cNvSpPr>
            <a:spLocks noChangeAspect="1"/>
          </p:cNvSpPr>
          <p:nvPr/>
        </p:nvSpPr>
        <p:spPr>
          <a:xfrm>
            <a:off x="375679" y="2474737"/>
            <a:ext cx="3960000" cy="39600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9" name="subtitle6">
            <a:extLst>
              <a:ext uri="{FF2B5EF4-FFF2-40B4-BE49-F238E27FC236}">
                <a16:creationId xmlns:a16="http://schemas.microsoft.com/office/drawing/2014/main" id="{D5ECB8F0-F151-3C47-B944-EFB964F26D2B}"/>
              </a:ext>
            </a:extLst>
          </p:cNvPr>
          <p:cNvGrpSpPr/>
          <p:nvPr/>
        </p:nvGrpSpPr>
        <p:grpSpPr>
          <a:xfrm>
            <a:off x="7937888" y="2951173"/>
            <a:ext cx="3600493" cy="634318"/>
            <a:chOff x="7955507" y="2385701"/>
            <a:chExt cx="3600493" cy="634318"/>
          </a:xfrm>
        </p:grpSpPr>
        <p:sp>
          <p:nvSpPr>
            <p:cNvPr id="75" name="text">
              <a:extLst>
                <a:ext uri="{FF2B5EF4-FFF2-40B4-BE49-F238E27FC236}">
                  <a16:creationId xmlns:a16="http://schemas.microsoft.com/office/drawing/2014/main" id="{D1353150-FA46-DB41-A66D-F11CEF3D224D}"/>
                </a:ext>
              </a:extLst>
            </p:cNvPr>
            <p:cNvSpPr txBox="1"/>
            <p:nvPr/>
          </p:nvSpPr>
          <p:spPr>
            <a:xfrm>
              <a:off x="9216000" y="2410473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3" name="color">
              <a:extLst>
                <a:ext uri="{FF2B5EF4-FFF2-40B4-BE49-F238E27FC236}">
                  <a16:creationId xmlns:a16="http://schemas.microsoft.com/office/drawing/2014/main" id="{4DB9BC1D-6CA1-944D-B6C4-CB88E66278B5}"/>
                </a:ext>
              </a:extLst>
            </p:cNvPr>
            <p:cNvSpPr/>
            <p:nvPr/>
          </p:nvSpPr>
          <p:spPr>
            <a:xfrm>
              <a:off x="8675507" y="2385701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4" name="number">
              <a:extLst>
                <a:ext uri="{FF2B5EF4-FFF2-40B4-BE49-F238E27FC236}">
                  <a16:creationId xmlns:a16="http://schemas.microsoft.com/office/drawing/2014/main" id="{5140E654-D72D-4C43-8792-13CEBFFAA6D2}"/>
                </a:ext>
              </a:extLst>
            </p:cNvPr>
            <p:cNvSpPr txBox="1"/>
            <p:nvPr/>
          </p:nvSpPr>
          <p:spPr>
            <a:xfrm>
              <a:off x="7955507" y="241047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06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8" name="subtitle5">
            <a:extLst>
              <a:ext uri="{FF2B5EF4-FFF2-40B4-BE49-F238E27FC236}">
                <a16:creationId xmlns:a16="http://schemas.microsoft.com/office/drawing/2014/main" id="{9F03339E-043B-6949-8C51-DADD30C6A7C5}"/>
              </a:ext>
            </a:extLst>
          </p:cNvPr>
          <p:cNvGrpSpPr/>
          <p:nvPr/>
        </p:nvGrpSpPr>
        <p:grpSpPr>
          <a:xfrm>
            <a:off x="7939979" y="1811510"/>
            <a:ext cx="3084543" cy="634318"/>
            <a:chOff x="8033198" y="1274142"/>
            <a:chExt cx="3084543" cy="634318"/>
          </a:xfrm>
        </p:grpSpPr>
        <p:sp>
          <p:nvSpPr>
            <p:cNvPr id="72" name="text">
              <a:extLst>
                <a:ext uri="{FF2B5EF4-FFF2-40B4-BE49-F238E27FC236}">
                  <a16:creationId xmlns:a16="http://schemas.microsoft.com/office/drawing/2014/main" id="{15328719-01BC-F143-9531-AB338B5F50FE}"/>
                </a:ext>
              </a:extLst>
            </p:cNvPr>
            <p:cNvSpPr txBox="1"/>
            <p:nvPr/>
          </p:nvSpPr>
          <p:spPr>
            <a:xfrm>
              <a:off x="9291600" y="1298914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介面簡介</a:t>
              </a:r>
            </a:p>
          </p:txBody>
        </p:sp>
        <p:sp>
          <p:nvSpPr>
            <p:cNvPr id="70" name="color">
              <a:extLst>
                <a:ext uri="{FF2B5EF4-FFF2-40B4-BE49-F238E27FC236}">
                  <a16:creationId xmlns:a16="http://schemas.microsoft.com/office/drawing/2014/main" id="{017383DF-3D30-E348-9CE8-647BCA90EEB7}"/>
                </a:ext>
              </a:extLst>
            </p:cNvPr>
            <p:cNvSpPr/>
            <p:nvPr/>
          </p:nvSpPr>
          <p:spPr>
            <a:xfrm>
              <a:off x="8753198" y="1274142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1" name="number">
              <a:extLst>
                <a:ext uri="{FF2B5EF4-FFF2-40B4-BE49-F238E27FC236}">
                  <a16:creationId xmlns:a16="http://schemas.microsoft.com/office/drawing/2014/main" id="{63EF98B9-CBF5-AF47-8246-0414CD161336}"/>
                </a:ext>
              </a:extLst>
            </p:cNvPr>
            <p:cNvSpPr txBox="1"/>
            <p:nvPr/>
          </p:nvSpPr>
          <p:spPr>
            <a:xfrm>
              <a:off x="8033198" y="1298914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05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6" name="subtitle4">
            <a:extLst>
              <a:ext uri="{FF2B5EF4-FFF2-40B4-BE49-F238E27FC236}">
                <a16:creationId xmlns:a16="http://schemas.microsoft.com/office/drawing/2014/main" id="{D5038701-7644-424E-AAFC-C456A5A98DF3}"/>
              </a:ext>
            </a:extLst>
          </p:cNvPr>
          <p:cNvGrpSpPr/>
          <p:nvPr/>
        </p:nvGrpSpPr>
        <p:grpSpPr>
          <a:xfrm>
            <a:off x="7951566" y="671848"/>
            <a:ext cx="3084543" cy="634318"/>
            <a:chOff x="8033198" y="377740"/>
            <a:chExt cx="3084543" cy="634318"/>
          </a:xfrm>
        </p:grpSpPr>
        <p:sp>
          <p:nvSpPr>
            <p:cNvPr id="66" name="text">
              <a:extLst>
                <a:ext uri="{FF2B5EF4-FFF2-40B4-BE49-F238E27FC236}">
                  <a16:creationId xmlns:a16="http://schemas.microsoft.com/office/drawing/2014/main" id="{7543789F-F3F7-6F46-A23D-509D1A3083EF}"/>
                </a:ext>
              </a:extLst>
            </p:cNvPr>
            <p:cNvSpPr txBox="1"/>
            <p:nvPr/>
          </p:nvSpPr>
          <p:spPr>
            <a:xfrm>
              <a:off x="9291600" y="40251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預期流程</a:t>
              </a:r>
            </a:p>
          </p:txBody>
        </p:sp>
        <p:sp>
          <p:nvSpPr>
            <p:cNvPr id="64" name="color">
              <a:extLst>
                <a:ext uri="{FF2B5EF4-FFF2-40B4-BE49-F238E27FC236}">
                  <a16:creationId xmlns:a16="http://schemas.microsoft.com/office/drawing/2014/main" id="{122FFFBF-88D9-2544-9425-EBD4B8CB4FEE}"/>
                </a:ext>
              </a:extLst>
            </p:cNvPr>
            <p:cNvSpPr/>
            <p:nvPr/>
          </p:nvSpPr>
          <p:spPr>
            <a:xfrm>
              <a:off x="8753198" y="377740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number">
              <a:extLst>
                <a:ext uri="{FF2B5EF4-FFF2-40B4-BE49-F238E27FC236}">
                  <a16:creationId xmlns:a16="http://schemas.microsoft.com/office/drawing/2014/main" id="{6F1EEC5A-075E-D74D-8D7D-83303B2D2A20}"/>
                </a:ext>
              </a:extLst>
            </p:cNvPr>
            <p:cNvSpPr txBox="1"/>
            <p:nvPr/>
          </p:nvSpPr>
          <p:spPr>
            <a:xfrm>
              <a:off x="8033198" y="402512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04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5" name="subtitle3">
            <a:extLst>
              <a:ext uri="{FF2B5EF4-FFF2-40B4-BE49-F238E27FC236}">
                <a16:creationId xmlns:a16="http://schemas.microsoft.com/office/drawing/2014/main" id="{DF90074E-6F38-6C41-9D2D-94480850738C}"/>
              </a:ext>
            </a:extLst>
          </p:cNvPr>
          <p:cNvGrpSpPr/>
          <p:nvPr/>
        </p:nvGrpSpPr>
        <p:grpSpPr>
          <a:xfrm>
            <a:off x="4151149" y="2942996"/>
            <a:ext cx="3086198" cy="634318"/>
            <a:chOff x="4179543" y="2318504"/>
            <a:chExt cx="3086198" cy="634318"/>
          </a:xfrm>
        </p:grpSpPr>
        <p:sp>
          <p:nvSpPr>
            <p:cNvPr id="57" name="text">
              <a:extLst>
                <a:ext uri="{FF2B5EF4-FFF2-40B4-BE49-F238E27FC236}">
                  <a16:creationId xmlns:a16="http://schemas.microsoft.com/office/drawing/2014/main" id="{5452FDC4-080A-D046-BE93-30E53413A50C}"/>
                </a:ext>
              </a:extLst>
            </p:cNvPr>
            <p:cNvSpPr txBox="1"/>
            <p:nvPr/>
          </p:nvSpPr>
          <p:spPr>
            <a:xfrm>
              <a:off x="5439600" y="234327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系統架構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6C77F459-6950-B84D-909A-599C4F9E389A}"/>
                </a:ext>
              </a:extLst>
            </p:cNvPr>
            <p:cNvSpPr/>
            <p:nvPr/>
          </p:nvSpPr>
          <p:spPr>
            <a:xfrm>
              <a:off x="4899543" y="2318504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number">
              <a:extLst>
                <a:ext uri="{FF2B5EF4-FFF2-40B4-BE49-F238E27FC236}">
                  <a16:creationId xmlns:a16="http://schemas.microsoft.com/office/drawing/2014/main" id="{7A232730-367E-0243-B942-DDA7FC0268A0}"/>
                </a:ext>
              </a:extLst>
            </p:cNvPr>
            <p:cNvSpPr txBox="1"/>
            <p:nvPr/>
          </p:nvSpPr>
          <p:spPr>
            <a:xfrm>
              <a:off x="4179543" y="2343276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03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ubtitle2">
            <a:extLst>
              <a:ext uri="{FF2B5EF4-FFF2-40B4-BE49-F238E27FC236}">
                <a16:creationId xmlns:a16="http://schemas.microsoft.com/office/drawing/2014/main" id="{959469F3-295C-CB4B-97B9-A07C283225B5}"/>
              </a:ext>
            </a:extLst>
          </p:cNvPr>
          <p:cNvGrpSpPr/>
          <p:nvPr/>
        </p:nvGrpSpPr>
        <p:grpSpPr>
          <a:xfrm>
            <a:off x="4151149" y="1801812"/>
            <a:ext cx="3599182" cy="634318"/>
            <a:chOff x="4162418" y="1362475"/>
            <a:chExt cx="3599182" cy="634318"/>
          </a:xfrm>
        </p:grpSpPr>
        <p:sp>
          <p:nvSpPr>
            <p:cNvPr id="54" name="text">
              <a:extLst>
                <a:ext uri="{FF2B5EF4-FFF2-40B4-BE49-F238E27FC236}">
                  <a16:creationId xmlns:a16="http://schemas.microsoft.com/office/drawing/2014/main" id="{9C401A2C-884B-664D-856D-E893F8A47714}"/>
                </a:ext>
              </a:extLst>
            </p:cNvPr>
            <p:cNvSpPr txBox="1"/>
            <p:nvPr/>
          </p:nvSpPr>
          <p:spPr>
            <a:xfrm>
              <a:off x="5421600" y="1387247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C64B0F5A-2496-6248-82A4-FCE7C69993A9}"/>
                </a:ext>
              </a:extLst>
            </p:cNvPr>
            <p:cNvSpPr/>
            <p:nvPr/>
          </p:nvSpPr>
          <p:spPr>
            <a:xfrm>
              <a:off x="4882418" y="1362475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number">
              <a:extLst>
                <a:ext uri="{FF2B5EF4-FFF2-40B4-BE49-F238E27FC236}">
                  <a16:creationId xmlns:a16="http://schemas.microsoft.com/office/drawing/2014/main" id="{9966A895-38ED-CD49-8514-D6CB4987CEE8}"/>
                </a:ext>
              </a:extLst>
            </p:cNvPr>
            <p:cNvSpPr txBox="1"/>
            <p:nvPr/>
          </p:nvSpPr>
          <p:spPr>
            <a:xfrm>
              <a:off x="4162418" y="1387247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02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subtitle1">
            <a:extLst>
              <a:ext uri="{FF2B5EF4-FFF2-40B4-BE49-F238E27FC236}">
                <a16:creationId xmlns:a16="http://schemas.microsoft.com/office/drawing/2014/main" id="{5FA85EA7-F3C2-134C-8AAC-8BCF6ECC2CF6}"/>
              </a:ext>
            </a:extLst>
          </p:cNvPr>
          <p:cNvGrpSpPr/>
          <p:nvPr/>
        </p:nvGrpSpPr>
        <p:grpSpPr>
          <a:xfrm>
            <a:off x="4152024" y="660627"/>
            <a:ext cx="3609576" cy="634318"/>
            <a:chOff x="4152024" y="402841"/>
            <a:chExt cx="3609576" cy="634318"/>
          </a:xfrm>
        </p:grpSpPr>
        <p:sp>
          <p:nvSpPr>
            <p:cNvPr id="20" name="text">
              <a:extLst>
                <a:ext uri="{FF2B5EF4-FFF2-40B4-BE49-F238E27FC236}">
                  <a16:creationId xmlns:a16="http://schemas.microsoft.com/office/drawing/2014/main" id="{3334571D-3CC0-C54F-BE0F-4DE3A0F76176}"/>
                </a:ext>
              </a:extLst>
            </p:cNvPr>
            <p:cNvSpPr txBox="1"/>
            <p:nvPr/>
          </p:nvSpPr>
          <p:spPr>
            <a:xfrm>
              <a:off x="5421600" y="427612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00A7F5B9-3D81-7548-9649-3553DB87F06B}"/>
                </a:ext>
              </a:extLst>
            </p:cNvPr>
            <p:cNvSpPr/>
            <p:nvPr/>
          </p:nvSpPr>
          <p:spPr>
            <a:xfrm>
              <a:off x="4872024" y="402841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number">
              <a:extLst>
                <a:ext uri="{FF2B5EF4-FFF2-40B4-BE49-F238E27FC236}">
                  <a16:creationId xmlns:a16="http://schemas.microsoft.com/office/drawing/2014/main" id="{48C2F521-C7AD-BD4A-BA52-FF20B1768A3A}"/>
                </a:ext>
              </a:extLst>
            </p:cNvPr>
            <p:cNvSpPr txBox="1"/>
            <p:nvPr/>
          </p:nvSpPr>
          <p:spPr>
            <a:xfrm>
              <a:off x="4152024" y="42761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01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" name="title">
            <a:extLst>
              <a:ext uri="{FF2B5EF4-FFF2-40B4-BE49-F238E27FC236}">
                <a16:creationId xmlns:a16="http://schemas.microsoft.com/office/drawing/2014/main" id="{72D0A296-9A5B-3242-95D5-A4C5894F32DB}"/>
              </a:ext>
            </a:extLst>
          </p:cNvPr>
          <p:cNvGrpSpPr/>
          <p:nvPr/>
        </p:nvGrpSpPr>
        <p:grpSpPr>
          <a:xfrm>
            <a:off x="1181244" y="743897"/>
            <a:ext cx="2332947" cy="1067613"/>
            <a:chOff x="2345143" y="2365645"/>
            <a:chExt cx="1800200" cy="823815"/>
          </a:xfrm>
        </p:grpSpPr>
        <p:sp>
          <p:nvSpPr>
            <p:cNvPr id="3" name="chinese">
              <a:extLst>
                <a:ext uri="{FF2B5EF4-FFF2-40B4-BE49-F238E27FC236}">
                  <a16:creationId xmlns:a16="http://schemas.microsoft.com/office/drawing/2014/main" id="{B6446744-2374-F844-B5E6-5C262FF3A132}"/>
                </a:ext>
              </a:extLst>
            </p:cNvPr>
            <p:cNvSpPr txBox="1"/>
            <p:nvPr/>
          </p:nvSpPr>
          <p:spPr>
            <a:xfrm>
              <a:off x="2345143" y="2365645"/>
              <a:ext cx="1800200" cy="82381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5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5333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" name="english">
              <a:extLst>
                <a:ext uri="{FF2B5EF4-FFF2-40B4-BE49-F238E27FC236}">
                  <a16:creationId xmlns:a16="http://schemas.microsoft.com/office/drawing/2014/main" id="{4716DDD4-455C-F84F-890C-2F4A25F6FF1F}"/>
                </a:ext>
              </a:extLst>
            </p:cNvPr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867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6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15736C7D-4D1C-4446-87BD-0E2206235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7" name="return_failed">
            <a:extLst>
              <a:ext uri="{FF2B5EF4-FFF2-40B4-BE49-F238E27FC236}">
                <a16:creationId xmlns:a16="http://schemas.microsoft.com/office/drawing/2014/main" id="{75CE722F-1CFB-2A44-94A5-791309A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959760"/>
            <a:ext cx="2374900" cy="5156199"/>
          </a:xfrm>
          <a:prstGeom prst="rect">
            <a:avLst/>
          </a:prstGeom>
        </p:spPr>
      </p:pic>
      <p:pic>
        <p:nvPicPr>
          <p:cNvPr id="9" name="return_success">
            <a:extLst>
              <a:ext uri="{FF2B5EF4-FFF2-40B4-BE49-F238E27FC236}">
                <a16:creationId xmlns:a16="http://schemas.microsoft.com/office/drawing/2014/main" id="{CBA7467A-A2D7-2444-94AC-285566E3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000" y="959760"/>
            <a:ext cx="2374900" cy="5156199"/>
          </a:xfrm>
          <a:prstGeom prst="rect">
            <a:avLst/>
          </a:prstGeom>
        </p:spPr>
      </p:pic>
      <p:pic>
        <p:nvPicPr>
          <p:cNvPr id="11" name="return_qrcode">
            <a:extLst>
              <a:ext uri="{FF2B5EF4-FFF2-40B4-BE49-F238E27FC236}">
                <a16:creationId xmlns:a16="http://schemas.microsoft.com/office/drawing/2014/main" id="{C2EAE52F-6125-8342-AEBA-A3A1929B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20000" y="959760"/>
            <a:ext cx="2374900" cy="5156199"/>
          </a:xfrm>
          <a:prstGeom prst="rect">
            <a:avLst/>
          </a:prstGeom>
        </p:spPr>
      </p:pic>
      <p:pic>
        <p:nvPicPr>
          <p:cNvPr id="5" name="borrow_list">
            <a:extLst>
              <a:ext uri="{FF2B5EF4-FFF2-40B4-BE49-F238E27FC236}">
                <a16:creationId xmlns:a16="http://schemas.microsoft.com/office/drawing/2014/main" id="{18CD029E-9EFE-BB45-9E41-05E8097B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0000" y="95976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D48751F6-F01D-F54D-A3A8-307CB8A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歸還雨傘</a:t>
            </a:r>
          </a:p>
        </p:txBody>
      </p:sp>
    </p:spTree>
    <p:extLst>
      <p:ext uri="{BB962C8B-B14F-4D97-AF65-F5344CB8AC3E}">
        <p14:creationId xmlns:p14="http://schemas.microsoft.com/office/powerpoint/2010/main" val="205190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DE2CADFE-FD9B-6447-8BA2-429C05EB9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  <p:pic>
        <p:nvPicPr>
          <p:cNvPr id="7" name="problem_report">
            <a:extLst>
              <a:ext uri="{FF2B5EF4-FFF2-40B4-BE49-F238E27FC236}">
                <a16:creationId xmlns:a16="http://schemas.microsoft.com/office/drawing/2014/main" id="{F96B3261-A563-2A47-B63D-207BECC3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common_question">
            <a:extLst>
              <a:ext uri="{FF2B5EF4-FFF2-40B4-BE49-F238E27FC236}">
                <a16:creationId xmlns:a16="http://schemas.microsoft.com/office/drawing/2014/main" id="{ED0148AF-BE17-6B49-B37F-108915E9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user_info">
            <a:extLst>
              <a:ext uri="{FF2B5EF4-FFF2-40B4-BE49-F238E27FC236}">
                <a16:creationId xmlns:a16="http://schemas.microsoft.com/office/drawing/2014/main" id="{25E0184F-B504-C047-A229-767B4B6F6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0" y="857774"/>
            <a:ext cx="2374900" cy="514245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8A83612-1C22-3446-AAA4-59F1FA5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69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ge_number">
            <a:extLst>
              <a:ext uri="{FF2B5EF4-FFF2-40B4-BE49-F238E27FC236}">
                <a16:creationId xmlns:a16="http://schemas.microsoft.com/office/drawing/2014/main" id="{86CDE6A3-DCD7-CE40-BDBE-D4127B0E2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11" name="notification">
            <a:extLst>
              <a:ext uri="{FF2B5EF4-FFF2-40B4-BE49-F238E27FC236}">
                <a16:creationId xmlns:a16="http://schemas.microsoft.com/office/drawing/2014/main" id="{CB06D062-DB4A-1148-95DC-BED6162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9000" y="830166"/>
            <a:ext cx="2393999" cy="5197668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推播</a:t>
            </a:r>
          </a:p>
        </p:txBody>
      </p:sp>
    </p:spTree>
    <p:extLst>
      <p:ext uri="{BB962C8B-B14F-4D97-AF65-F5344CB8AC3E}">
        <p14:creationId xmlns:p14="http://schemas.microsoft.com/office/powerpoint/2010/main" val="233111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ge_number">
            <a:extLst>
              <a:ext uri="{FF2B5EF4-FFF2-40B4-BE49-F238E27FC236}">
                <a16:creationId xmlns:a16="http://schemas.microsoft.com/office/drawing/2014/main" id="{8A8F626D-18F2-104E-9C8F-B5DED4258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1" y="1085126"/>
            <a:ext cx="9427777" cy="530312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13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Results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01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7F16C260-802B-9F43-9C9D-AE5B0DBBE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  <p:sp>
        <p:nvSpPr>
          <p:cNvPr id="17" name="content3">
            <a:extLst>
              <a:ext uri="{FF2B5EF4-FFF2-40B4-BE49-F238E27FC236}">
                <a16:creationId xmlns:a16="http://schemas.microsoft.com/office/drawing/2014/main" id="{F82D321B-9246-444A-97C9-CD4115C096D1}"/>
              </a:ext>
            </a:extLst>
          </p:cNvPr>
          <p:cNvSpPr/>
          <p:nvPr/>
        </p:nvSpPr>
        <p:spPr>
          <a:xfrm>
            <a:off x="8084456" y="4953805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蒐集資料</a:t>
            </a:r>
          </a:p>
        </p:txBody>
      </p:sp>
      <p:sp>
        <p:nvSpPr>
          <p:cNvPr id="16" name="content2">
            <a:extLst>
              <a:ext uri="{FF2B5EF4-FFF2-40B4-BE49-F238E27FC236}">
                <a16:creationId xmlns:a16="http://schemas.microsoft.com/office/drawing/2014/main" id="{2518AED0-8F82-A249-B428-14179B7665D5}"/>
              </a:ext>
            </a:extLst>
          </p:cNvPr>
          <p:cNvSpPr/>
          <p:nvPr/>
        </p:nvSpPr>
        <p:spPr>
          <a:xfrm>
            <a:off x="4835999" y="4959787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生活更便利</a:t>
            </a:r>
          </a:p>
        </p:txBody>
      </p:sp>
      <p:sp>
        <p:nvSpPr>
          <p:cNvPr id="15" name="content1">
            <a:extLst>
              <a:ext uri="{FF2B5EF4-FFF2-40B4-BE49-F238E27FC236}">
                <a16:creationId xmlns:a16="http://schemas.microsoft.com/office/drawing/2014/main" id="{1DE39B34-279B-D441-B5A7-B38AFD1B579A}"/>
              </a:ext>
            </a:extLst>
          </p:cNvPr>
          <p:cNvSpPr/>
          <p:nvPr/>
        </p:nvSpPr>
        <p:spPr>
          <a:xfrm>
            <a:off x="1544920" y="4953805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共享帶動環保</a:t>
            </a:r>
          </a:p>
        </p:txBody>
      </p:sp>
      <p:pic>
        <p:nvPicPr>
          <p:cNvPr id="21" name="icon3_color">
            <a:extLst>
              <a:ext uri="{FF2B5EF4-FFF2-40B4-BE49-F238E27FC236}">
                <a16:creationId xmlns:a16="http://schemas.microsoft.com/office/drawing/2014/main" id="{68BE93FA-8A9B-D745-BC27-268AB4AD0D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851" y="2160000"/>
            <a:ext cx="2672202" cy="2666993"/>
          </a:xfrm>
          <a:prstGeom prst="rect">
            <a:avLst/>
          </a:prstGeom>
        </p:spPr>
      </p:pic>
      <p:pic>
        <p:nvPicPr>
          <p:cNvPr id="19" name="icon2_gray">
            <a:extLst>
              <a:ext uri="{FF2B5EF4-FFF2-40B4-BE49-F238E27FC236}">
                <a16:creationId xmlns:a16="http://schemas.microsoft.com/office/drawing/2014/main" id="{D35FDEB8-EA05-BC4B-9733-B6A38BA261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3" y="2160001"/>
            <a:ext cx="2666992" cy="2666992"/>
          </a:xfrm>
          <a:prstGeom prst="rect">
            <a:avLst/>
          </a:prstGeom>
        </p:spPr>
      </p:pic>
      <p:pic>
        <p:nvPicPr>
          <p:cNvPr id="20" name="icon2_color">
            <a:extLst>
              <a:ext uri="{FF2B5EF4-FFF2-40B4-BE49-F238E27FC236}">
                <a16:creationId xmlns:a16="http://schemas.microsoft.com/office/drawing/2014/main" id="{30A14345-C651-964A-834C-C2EAB9EC2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3" y="2160001"/>
            <a:ext cx="2666992" cy="2666992"/>
          </a:xfrm>
          <a:prstGeom prst="rect">
            <a:avLst/>
          </a:prstGeom>
        </p:spPr>
      </p:pic>
      <p:pic>
        <p:nvPicPr>
          <p:cNvPr id="3" name="icon1_gray">
            <a:extLst>
              <a:ext uri="{FF2B5EF4-FFF2-40B4-BE49-F238E27FC236}">
                <a16:creationId xmlns:a16="http://schemas.microsoft.com/office/drawing/2014/main" id="{280431EB-D983-294B-9D5D-C5F7A61959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46" y="2160000"/>
            <a:ext cx="2672201" cy="2672201"/>
          </a:xfrm>
          <a:prstGeom prst="rect">
            <a:avLst/>
          </a:prstGeom>
        </p:spPr>
      </p:pic>
      <p:pic>
        <p:nvPicPr>
          <p:cNvPr id="18" name="icon1_color">
            <a:extLst>
              <a:ext uri="{FF2B5EF4-FFF2-40B4-BE49-F238E27FC236}">
                <a16:creationId xmlns:a16="http://schemas.microsoft.com/office/drawing/2014/main" id="{0FF9DA60-B804-A847-A2C8-BC59A1E9AC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46" y="2160000"/>
            <a:ext cx="2672201" cy="2672201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1591083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1B32B29F-95E6-E944-B780-EC01E14CEDF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040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ctr"/>
            <a:r>
              <a:rPr kumimoji="1" lang="en" altLang="zh-TW" sz="6000" b="1" dirty="0">
                <a:solidFill>
                  <a:schemeClr val="tx1"/>
                </a:solidFill>
              </a:rPr>
              <a:t>END</a:t>
            </a:r>
            <a:endParaRPr kumimoji="1" lang="zh-TW" altLang="en-US" sz="60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2">
            <a:extLst>
              <a:ext uri="{FF2B5EF4-FFF2-40B4-BE49-F238E27FC236}">
                <a16:creationId xmlns:a16="http://schemas.microsoft.com/office/drawing/2014/main" id="{AE240328-9F02-460F-8742-64BA3462B67F}"/>
              </a:ext>
            </a:extLst>
          </p:cNvPr>
          <p:cNvSpPr txBox="1"/>
          <p:nvPr/>
        </p:nvSpPr>
        <p:spPr>
          <a:xfrm>
            <a:off x="8020525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繼電器</a:t>
            </a:r>
          </a:p>
        </p:txBody>
      </p:sp>
      <p:pic>
        <p:nvPicPr>
          <p:cNvPr id="9" name="image2">
            <a:extLst>
              <a:ext uri="{FF2B5EF4-FFF2-40B4-BE49-F238E27FC236}">
                <a16:creationId xmlns:a16="http://schemas.microsoft.com/office/drawing/2014/main" id="{78AAA809-0F8A-4975-A16A-4D06A49E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7" b="89701" l="10000" r="92333">
                        <a14:foregroundMark x1="11333" y1="57807" x2="33833" y2="83056"/>
                        <a14:foregroundMark x1="34833" y1="82558" x2="91000" y2="40698"/>
                        <a14:foregroundMark x1="76167" y1="52990" x2="91833" y2="40698"/>
                        <a14:foregroundMark x1="87667" y1="36379" x2="92333" y2="40365"/>
                        <a14:foregroundMark x1="32667" y1="80565" x2="40000" y2="68439"/>
                        <a14:foregroundMark x1="85667" y1="35714" x2="91333" y2="38538"/>
                        <a14:foregroundMark x1="11833" y1="56811" x2="15000" y2="536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3334" y="1637294"/>
            <a:ext cx="4066772" cy="4080328"/>
          </a:xfrm>
          <a:prstGeom prst="rect">
            <a:avLst/>
          </a:prstGeom>
        </p:spPr>
      </p:pic>
      <p:sp>
        <p:nvSpPr>
          <p:cNvPr id="10" name="text1">
            <a:extLst>
              <a:ext uri="{FF2B5EF4-FFF2-40B4-BE49-F238E27FC236}">
                <a16:creationId xmlns:a16="http://schemas.microsoft.com/office/drawing/2014/main" id="{A97BF016-8C10-497C-9BC3-63ADF4AE924F}"/>
              </a:ext>
            </a:extLst>
          </p:cNvPr>
          <p:cNvSpPr txBox="1"/>
          <p:nvPr/>
        </p:nvSpPr>
        <p:spPr>
          <a:xfrm>
            <a:off x="3031017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單晶片</a:t>
            </a:r>
          </a:p>
        </p:txBody>
      </p:sp>
      <p:pic>
        <p:nvPicPr>
          <p:cNvPr id="7" name="image1">
            <a:extLst>
              <a:ext uri="{FF2B5EF4-FFF2-40B4-BE49-F238E27FC236}">
                <a16:creationId xmlns:a16="http://schemas.microsoft.com/office/drawing/2014/main" id="{A3C89089-6691-4335-84EB-14E03426C9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94" b="96941" l="1993" r="97421">
                        <a14:foregroundMark x1="3634" y1="22606" x2="16295" y2="20346"/>
                        <a14:foregroundMark x1="3986" y1="41223" x2="11020" y2="43085"/>
                        <a14:foregroundMark x1="3517" y1="24335" x2="3400" y2="40824"/>
                        <a14:foregroundMark x1="30012" y1="26463" x2="57796" y2="13165"/>
                        <a14:foregroundMark x1="10785" y1="94814" x2="10668" y2="43750"/>
                        <a14:foregroundMark x1="10668" y1="6782" x2="11020" y2="17553"/>
                        <a14:foregroundMark x1="11489" y1="5984" x2="10785" y2="5851"/>
                        <a14:foregroundMark x1="23798" y1="7979" x2="39508" y2="8112"/>
                        <a14:foregroundMark x1="39156" y1="24335" x2="70926" y2="26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894" y="1909581"/>
            <a:ext cx="4010637" cy="353575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370797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form">
            <a:extLst>
              <a:ext uri="{FF2B5EF4-FFF2-40B4-BE49-F238E27FC236}">
                <a16:creationId xmlns:a16="http://schemas.microsoft.com/office/drawing/2014/main" id="{69E584DE-5109-4A5A-AA70-3E8A5C385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138203"/>
              </p:ext>
            </p:extLst>
          </p:nvPr>
        </p:nvGraphicFramePr>
        <p:xfrm>
          <a:off x="2379383" y="1578761"/>
          <a:ext cx="7433235" cy="37004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0661">
                  <a:extLst>
                    <a:ext uri="{9D8B030D-6E8A-4147-A177-3AD203B41FA5}">
                      <a16:colId xmlns:a16="http://schemas.microsoft.com/office/drawing/2014/main" val="84746474"/>
                    </a:ext>
                  </a:extLst>
                </a:gridCol>
                <a:gridCol w="5782574">
                  <a:extLst>
                    <a:ext uri="{9D8B030D-6E8A-4147-A177-3AD203B41FA5}">
                      <a16:colId xmlns:a16="http://schemas.microsoft.com/office/drawing/2014/main" val="3209901040"/>
                    </a:ext>
                  </a:extLst>
                </a:gridCol>
              </a:tblGrid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違規行為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懲罰內容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6962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損毀雨傘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回報者前三次不記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/>
                      </a:r>
                      <a:b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未回報者或多次損毀者予以封鎖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02947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逾期未還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逾期三次者予以封鎖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/>
                      </a:r>
                      <a:b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逾期六次者予以封鎖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逾期九次者予以封鎖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逾期超過十次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含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123969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雨傘遺失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遺失雨傘者予以封鎖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807205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懲罰機制</a:t>
            </a:r>
          </a:p>
        </p:txBody>
      </p:sp>
    </p:spTree>
    <p:extLst>
      <p:ext uri="{BB962C8B-B14F-4D97-AF65-F5344CB8AC3E}">
        <p14:creationId xmlns:p14="http://schemas.microsoft.com/office/powerpoint/2010/main" val="389803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1" y="1085126"/>
            <a:ext cx="9427776" cy="530312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31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nglish_title">
            <a:extLst>
              <a:ext uri="{FF2B5EF4-FFF2-40B4-BE49-F238E27FC236}">
                <a16:creationId xmlns:a16="http://schemas.microsoft.com/office/drawing/2014/main" id="{A7811417-483F-DD40-B90E-8ACD5F64E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Background and Motivation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F233508-6451-0A40-AD35-44CE9A9E2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背景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動機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7BA2037-5930-2143-BC28-56CAC4F0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78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1" y="1085126"/>
            <a:ext cx="9427776" cy="530312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en-US" altLang="zh-CN" dirty="0"/>
              <a:t> –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90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1" y="1085126"/>
            <a:ext cx="9427777" cy="530312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問題回報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85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1" y="1085126"/>
            <a:ext cx="9427777" cy="5303124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相關維修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56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>
            <a:extLst>
              <a:ext uri="{FF2B5EF4-FFF2-40B4-BE49-F238E27FC236}">
                <a16:creationId xmlns:a16="http://schemas.microsoft.com/office/drawing/2014/main" id="{3D311A07-8B61-1F48-B1A1-D4C97F1222CF}"/>
              </a:ext>
            </a:extLst>
          </p:cNvPr>
          <p:cNvSpPr txBox="1"/>
          <p:nvPr/>
        </p:nvSpPr>
        <p:spPr>
          <a:xfrm>
            <a:off x="838200" y="3429000"/>
            <a:ext cx="18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●：主要負責 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○：協助</a:t>
            </a:r>
          </a:p>
        </p:txBody>
      </p:sp>
      <p:graphicFrame>
        <p:nvGraphicFramePr>
          <p:cNvPr id="8" name="chart">
            <a:extLst>
              <a:ext uri="{FF2B5EF4-FFF2-40B4-BE49-F238E27FC236}">
                <a16:creationId xmlns:a16="http://schemas.microsoft.com/office/drawing/2014/main" id="{57EC86D2-4637-B543-8E40-310A5352BD1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35868" y="465593"/>
          <a:ext cx="5959248" cy="59268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7646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20877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黃峻彥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詹壹婷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李恩瑋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吳宇量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網頁設計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後端開發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資料庫建置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伺服器架設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硬體製作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文件撰寫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簡報製作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7D11AE83-10EC-A942-A65B-3A0CD72A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781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ge_number">
            <a:extLst>
              <a:ext uri="{FF2B5EF4-FFF2-40B4-BE49-F238E27FC236}">
                <a16:creationId xmlns:a16="http://schemas.microsoft.com/office/drawing/2014/main" id="{6398B0EA-BAE7-EE47-9A69-0FC482C9F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2" name="content3">
            <a:extLst>
              <a:ext uri="{FF2B5EF4-FFF2-40B4-BE49-F238E27FC236}">
                <a16:creationId xmlns:a16="http://schemas.microsoft.com/office/drawing/2014/main" id="{4EEED41D-0C0E-3D46-8BC3-F09202F077BC}"/>
              </a:ext>
            </a:extLst>
          </p:cNvPr>
          <p:cNvSpPr/>
          <p:nvPr/>
        </p:nvSpPr>
        <p:spPr>
          <a:xfrm>
            <a:off x="6152684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icon3_gray">
            <a:extLst>
              <a:ext uri="{FF2B5EF4-FFF2-40B4-BE49-F238E27FC236}">
                <a16:creationId xmlns:a16="http://schemas.microsoft.com/office/drawing/2014/main" id="{2A90543C-F431-D344-BE28-962C5602F0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7184" y1="65049" x2="27184" y2="67476"/>
                        <a14:foregroundMark x1="15049" y1="79126" x2="15049" y2="79612"/>
                        <a14:foregroundMark x1="73786" y1="64078" x2="73786" y2="67961"/>
                        <a14:foregroundMark x1="84466" y1="76699" x2="86408" y2="8349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584" y="3255196"/>
            <a:ext cx="1260000" cy="1260000"/>
          </a:xfrm>
          <a:prstGeom prst="rect">
            <a:avLst/>
          </a:prstGeom>
        </p:spPr>
      </p:pic>
      <p:pic>
        <p:nvPicPr>
          <p:cNvPr id="81" name="icon3_color">
            <a:extLst>
              <a:ext uri="{FF2B5EF4-FFF2-40B4-BE49-F238E27FC236}">
                <a16:creationId xmlns:a16="http://schemas.microsoft.com/office/drawing/2014/main" id="{B0CCB883-37C0-084E-B34A-BF4A618475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84" y="3257514"/>
            <a:ext cx="1260000" cy="1260000"/>
          </a:xfrm>
          <a:prstGeom prst="rect">
            <a:avLst/>
          </a:prstGeom>
        </p:spPr>
      </p:pic>
      <p:sp>
        <p:nvSpPr>
          <p:cNvPr id="84" name="subtitle3">
            <a:extLst>
              <a:ext uri="{FF2B5EF4-FFF2-40B4-BE49-F238E27FC236}">
                <a16:creationId xmlns:a16="http://schemas.microsoft.com/office/drawing/2014/main" id="{10102FA8-884F-3949-83CC-55B374ADED7E}"/>
              </a:ext>
            </a:extLst>
          </p:cNvPr>
          <p:cNvSpPr txBox="1"/>
          <p:nvPr/>
        </p:nvSpPr>
        <p:spPr>
          <a:xfrm>
            <a:off x="6692684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content2">
            <a:extLst>
              <a:ext uri="{FF2B5EF4-FFF2-40B4-BE49-F238E27FC236}">
                <a16:creationId xmlns:a16="http://schemas.microsoft.com/office/drawing/2014/main" id="{51E4FE35-5923-C942-8FC1-1D3EECA95806}"/>
              </a:ext>
            </a:extLst>
          </p:cNvPr>
          <p:cNvSpPr/>
          <p:nvPr/>
        </p:nvSpPr>
        <p:spPr>
          <a:xfrm>
            <a:off x="3519317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親身遇上的問題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icon2_gray">
            <a:extLst>
              <a:ext uri="{FF2B5EF4-FFF2-40B4-BE49-F238E27FC236}">
                <a16:creationId xmlns:a16="http://schemas.microsoft.com/office/drawing/2014/main" id="{9D1B9F36-2DF8-3948-91DC-253282C7BB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9126" y1="71359" x2="29126" y2="71359"/>
                        <a14:foregroundMark x1="29612" y1="68932" x2="30583" y2="72816"/>
                        <a14:foregroundMark x1="48544" y1="68932" x2="50485" y2="75243"/>
                        <a14:foregroundMark x1="69417" y1="69903" x2="70388" y2="76214"/>
                        <a14:foregroundMark x1="38350" y1="82039" x2="42233" y2="91748"/>
                        <a14:foregroundMark x1="58738" y1="84466" x2="61165" y2="9223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267" y="3255196"/>
            <a:ext cx="1260000" cy="1260000"/>
          </a:xfrm>
          <a:prstGeom prst="rect">
            <a:avLst/>
          </a:prstGeom>
        </p:spPr>
      </p:pic>
      <p:pic>
        <p:nvPicPr>
          <p:cNvPr id="80" name="icon2_color">
            <a:extLst>
              <a:ext uri="{FF2B5EF4-FFF2-40B4-BE49-F238E27FC236}">
                <a16:creationId xmlns:a16="http://schemas.microsoft.com/office/drawing/2014/main" id="{73B5CED6-7D94-D646-B7D2-B396383FFC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317" y="3257514"/>
            <a:ext cx="1260000" cy="1260000"/>
          </a:xfrm>
          <a:prstGeom prst="rect">
            <a:avLst/>
          </a:prstGeom>
        </p:spPr>
      </p:pic>
      <p:sp>
        <p:nvSpPr>
          <p:cNvPr id="83" name="subtitle2">
            <a:extLst>
              <a:ext uri="{FF2B5EF4-FFF2-40B4-BE49-F238E27FC236}">
                <a16:creationId xmlns:a16="http://schemas.microsoft.com/office/drawing/2014/main" id="{FB655DCD-F0D9-A345-9867-AE2645070392}"/>
              </a:ext>
            </a:extLst>
          </p:cNvPr>
          <p:cNvSpPr txBox="1"/>
          <p:nvPr/>
        </p:nvSpPr>
        <p:spPr>
          <a:xfrm>
            <a:off x="4059317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起因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2" name="content1">
            <a:extLst>
              <a:ext uri="{FF2B5EF4-FFF2-40B4-BE49-F238E27FC236}">
                <a16:creationId xmlns:a16="http://schemas.microsoft.com/office/drawing/2014/main" id="{8D6EE4AE-CA55-8446-8672-6F59E19E6F53}"/>
              </a:ext>
            </a:extLst>
          </p:cNvPr>
          <p:cNvSpPr/>
          <p:nvPr/>
        </p:nvSpPr>
        <p:spPr>
          <a:xfrm>
            <a:off x="8859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成果是可用的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9" name="icon1_gray">
            <a:extLst>
              <a:ext uri="{FF2B5EF4-FFF2-40B4-BE49-F238E27FC236}">
                <a16:creationId xmlns:a16="http://schemas.microsoft.com/office/drawing/2014/main" id="{0AB95A9F-06F2-1A40-831E-26630B81E3B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951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455" y="3257837"/>
            <a:ext cx="1260000" cy="1260000"/>
          </a:xfrm>
          <a:prstGeom prst="rect">
            <a:avLst/>
          </a:prstGeom>
        </p:spPr>
      </p:pic>
      <p:pic>
        <p:nvPicPr>
          <p:cNvPr id="3" name="icon1_color">
            <a:extLst>
              <a:ext uri="{FF2B5EF4-FFF2-40B4-BE49-F238E27FC236}">
                <a16:creationId xmlns:a16="http://schemas.microsoft.com/office/drawing/2014/main" id="{40A21465-3F83-F741-974A-499CC09640D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50" y="3257837"/>
            <a:ext cx="1260000" cy="1260000"/>
          </a:xfrm>
          <a:prstGeom prst="rect">
            <a:avLst/>
          </a:prstGeom>
        </p:spPr>
      </p:pic>
      <p:sp>
        <p:nvSpPr>
          <p:cNvPr id="48" name="subtitle1">
            <a:extLst>
              <a:ext uri="{FF2B5EF4-FFF2-40B4-BE49-F238E27FC236}">
                <a16:creationId xmlns:a16="http://schemas.microsoft.com/office/drawing/2014/main" id="{6DB72954-B4C8-784D-80D2-404120FE8A0F}"/>
              </a:ext>
            </a:extLst>
          </p:cNvPr>
          <p:cNvSpPr txBox="1"/>
          <p:nvPr/>
        </p:nvSpPr>
        <p:spPr>
          <a:xfrm>
            <a:off x="1425950" y="2406155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9B0EF19-57EB-4442-9E26-672EC4DA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/>
              <a:t>動機</a:t>
            </a:r>
          </a:p>
        </p:txBody>
      </p:sp>
      <p:sp>
        <p:nvSpPr>
          <p:cNvPr id="24" name="content4">
            <a:extLst>
              <a:ext uri="{FF2B5EF4-FFF2-40B4-BE49-F238E27FC236}">
                <a16:creationId xmlns:a16="http://schemas.microsoft.com/office/drawing/2014/main" id="{88E659B8-ACBA-3F43-8A46-0D4790A7181D}"/>
              </a:ext>
            </a:extLst>
          </p:cNvPr>
          <p:cNvSpPr/>
          <p:nvPr/>
        </p:nvSpPr>
        <p:spPr>
          <a:xfrm>
            <a:off x="8777951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耐用性的問題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5" name="icon4_color">
            <a:extLst>
              <a:ext uri="{FF2B5EF4-FFF2-40B4-BE49-F238E27FC236}">
                <a16:creationId xmlns:a16="http://schemas.microsoft.com/office/drawing/2014/main" id="{9C44B8AC-FBC0-A944-B5DF-9D9905173C5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9407951" y="3265477"/>
            <a:ext cx="1260000" cy="1260000"/>
          </a:xfrm>
          <a:prstGeom prst="rect">
            <a:avLst/>
          </a:prstGeom>
        </p:spPr>
      </p:pic>
      <p:sp>
        <p:nvSpPr>
          <p:cNvPr id="26" name="subtitle4">
            <a:extLst>
              <a:ext uri="{FF2B5EF4-FFF2-40B4-BE49-F238E27FC236}">
                <a16:creationId xmlns:a16="http://schemas.microsoft.com/office/drawing/2014/main" id="{D04CBC2D-70C5-044F-A6D0-C6E0D5D7E06C}"/>
              </a:ext>
            </a:extLst>
          </p:cNvPr>
          <p:cNvSpPr txBox="1"/>
          <p:nvPr/>
        </p:nvSpPr>
        <p:spPr>
          <a:xfrm>
            <a:off x="9317951" y="2421434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塑膠傘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81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84" grpId="0" animBg="1"/>
      <p:bldP spid="40" grpId="0"/>
      <p:bldP spid="83" grpId="0" animBg="1"/>
      <p:bldP spid="62" grpId="0"/>
      <p:bldP spid="48" grpId="0" animBg="1"/>
      <p:bldP spid="24" grpId="0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_title">
            <a:extLst>
              <a:ext uri="{FF2B5EF4-FFF2-40B4-BE49-F238E27FC236}">
                <a16:creationId xmlns:a16="http://schemas.microsoft.com/office/drawing/2014/main" id="{15D85C4F-4CCF-9E40-B295-4F01B03A6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" altLang="zh-TW" dirty="0"/>
              <a:t>Analysis and Comparison</a:t>
            </a:r>
            <a:endParaRPr kumimoji="1" lang="zh-TW" alt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097BD83-5F15-5941-B44E-B7EB5F31E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分析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比較</a:t>
            </a:r>
          </a:p>
        </p:txBody>
      </p:sp>
      <p:sp>
        <p:nvSpPr>
          <p:cNvPr id="2" name="number">
            <a:extLst>
              <a:ext uri="{FF2B5EF4-FFF2-40B4-BE49-F238E27FC236}">
                <a16:creationId xmlns:a16="http://schemas.microsoft.com/office/drawing/2014/main" id="{C81B6241-C802-8244-A97C-1A0246075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/>
              <a:t>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00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CA3940A7-8503-A44F-9AE5-86F50DA5F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7" name="icon">
            <a:extLst>
              <a:ext uri="{FF2B5EF4-FFF2-40B4-BE49-F238E27FC236}">
                <a16:creationId xmlns:a16="http://schemas.microsoft.com/office/drawing/2014/main" id="{813270DC-3375-3949-A8DF-A1CBA4F9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05" y="2868914"/>
            <a:ext cx="1689965" cy="168996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A0E0738-F05D-BD45-A212-90B3192C6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64" y="1817400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D59C45E-86C3-0149-8A3A-B07B875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比較目標</a:t>
            </a:r>
            <a:r>
              <a:rPr lang="en-US" altLang="zh-TW" dirty="0"/>
              <a:t>: </a:t>
            </a:r>
            <a:r>
              <a:rPr lang="zh-TW" altLang="en-US" dirty="0"/>
              <a:t>即享傘</a:t>
            </a:r>
            <a:r>
              <a:rPr lang="en-US" altLang="zh-TW" dirty="0"/>
              <a:t> - </a:t>
            </a:r>
            <a:r>
              <a:rPr lang="zh-TW" altLang="en-US" dirty="0"/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359057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5693C04F-0BE1-2D48-AB77-4DB523B57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5" name="image2">
            <a:extLst>
              <a:ext uri="{FF2B5EF4-FFF2-40B4-BE49-F238E27FC236}">
                <a16:creationId xmlns:a16="http://schemas.microsoft.com/office/drawing/2014/main" id="{2C7211FC-130D-CF4E-B88E-41BEF07A6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553" y="1768451"/>
            <a:ext cx="4010956" cy="3960000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ED3B0592-4391-1A44-B84A-A85169EB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2757" y="1812839"/>
            <a:ext cx="4190400" cy="39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3C7AE0B-2F02-B943-9042-59CA7920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比較目標</a:t>
            </a:r>
            <a:r>
              <a:rPr kumimoji="1" lang="en-US" altLang="zh-TW" dirty="0"/>
              <a:t>: </a:t>
            </a:r>
            <a:r>
              <a:rPr kumimoji="1" lang="zh-TW" altLang="en-US" dirty="0"/>
              <a:t>即享傘</a:t>
            </a:r>
            <a:r>
              <a:rPr kumimoji="1" lang="en-US" altLang="zh-TW" dirty="0"/>
              <a:t> - </a:t>
            </a:r>
            <a:r>
              <a:rPr kumimoji="1" lang="zh-TW" altLang="en-US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408102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age_number">
            <a:extLst>
              <a:ext uri="{FF2B5EF4-FFF2-40B4-BE49-F238E27FC236}">
                <a16:creationId xmlns:a16="http://schemas.microsoft.com/office/drawing/2014/main" id="{02A5C6BA-C01C-F548-9003-FC7F2AF59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grpSp>
        <p:nvGrpSpPr>
          <p:cNvPr id="12" name="T_gray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6755" y="3934866"/>
            <a:ext cx="2208468" cy="1657029"/>
            <a:chOff x="4651056" y="3275861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1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" name="O_gray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473" y="3932157"/>
            <a:ext cx="2213888" cy="1657029"/>
            <a:chOff x="2846345" y="3273829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" name="W_gray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6755" y="2085444"/>
            <a:ext cx="2208468" cy="1657029"/>
            <a:chOff x="4651056" y="1888794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6" name="S_gray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473" y="2085444"/>
            <a:ext cx="2213888" cy="1657029"/>
            <a:chOff x="2846345" y="1888794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1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2" name="T_green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5600" y="3934800"/>
            <a:ext cx="2208468" cy="1657029"/>
            <a:chOff x="4651056" y="3275861"/>
            <a:chExt cx="1656351" cy="1242772"/>
          </a:xfrm>
          <a:solidFill>
            <a:srgbClr val="B9CD20"/>
          </a:solidFill>
        </p:grpSpPr>
        <p:sp>
          <p:nvSpPr>
            <p:cNvPr id="6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4" name="O_green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800" y="3931200"/>
            <a:ext cx="2213888" cy="1657029"/>
            <a:chOff x="2846345" y="3273829"/>
            <a:chExt cx="1660416" cy="1242772"/>
          </a:xfrm>
          <a:solidFill>
            <a:srgbClr val="68BE82"/>
          </a:solidFill>
        </p:grpSpPr>
        <p:sp>
          <p:nvSpPr>
            <p:cNvPr id="5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8" name="W_green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5600" y="2084400"/>
            <a:ext cx="2208468" cy="1657029"/>
            <a:chOff x="4651056" y="1888794"/>
            <a:chExt cx="1656351" cy="1242772"/>
          </a:xfrm>
          <a:solidFill>
            <a:srgbClr val="B9CD20"/>
          </a:solidFill>
        </p:grpSpPr>
        <p:sp>
          <p:nvSpPr>
            <p:cNvPr id="5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6" name="S_green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800" y="2084400"/>
            <a:ext cx="2213888" cy="1657029"/>
            <a:chOff x="2846345" y="1888794"/>
            <a:chExt cx="1660416" cy="1242772"/>
          </a:xfrm>
          <a:solidFill>
            <a:srgbClr val="68BE82"/>
          </a:solidFill>
        </p:grpSpPr>
        <p:sp>
          <p:nvSpPr>
            <p:cNvPr id="6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7" name="T_text">
            <a:extLst>
              <a:ext uri="{FF2B5EF4-FFF2-40B4-BE49-F238E27FC236}">
                <a16:creationId xmlns:a16="http://schemas.microsoft.com/office/drawing/2014/main" id="{94CDD587-63DE-0C4A-BFB0-85D513A70C86}"/>
              </a:ext>
            </a:extLst>
          </p:cNvPr>
          <p:cNvSpPr txBox="1"/>
          <p:nvPr/>
        </p:nvSpPr>
        <p:spPr>
          <a:xfrm>
            <a:off x="7716173" y="4496286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O_text">
            <a:extLst>
              <a:ext uri="{FF2B5EF4-FFF2-40B4-BE49-F238E27FC236}">
                <a16:creationId xmlns:a16="http://schemas.microsoft.com/office/drawing/2014/main" id="{65D158D1-0624-F444-A7CF-93F302ACBF34}"/>
              </a:ext>
            </a:extLst>
          </p:cNvPr>
          <p:cNvSpPr txBox="1"/>
          <p:nvPr/>
        </p:nvSpPr>
        <p:spPr>
          <a:xfrm>
            <a:off x="4098144" y="447697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W_text">
            <a:extLst>
              <a:ext uri="{FF2B5EF4-FFF2-40B4-BE49-F238E27FC236}">
                <a16:creationId xmlns:a16="http://schemas.microsoft.com/office/drawing/2014/main" id="{A7F7500B-EBDB-5A43-965C-2D5002D42E7B}"/>
              </a:ext>
            </a:extLst>
          </p:cNvPr>
          <p:cNvSpPr txBox="1"/>
          <p:nvPr/>
        </p:nvSpPr>
        <p:spPr>
          <a:xfrm>
            <a:off x="7718441" y="2649239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S_text">
            <a:extLst>
              <a:ext uri="{FF2B5EF4-FFF2-40B4-BE49-F238E27FC236}">
                <a16:creationId xmlns:a16="http://schemas.microsoft.com/office/drawing/2014/main" id="{C650379C-5C9C-6C40-832B-901142836D4E}"/>
              </a:ext>
            </a:extLst>
          </p:cNvPr>
          <p:cNvSpPr txBox="1"/>
          <p:nvPr/>
        </p:nvSpPr>
        <p:spPr>
          <a:xfrm>
            <a:off x="4103940" y="262509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5" name="T_content">
            <a:extLst>
              <a:ext uri="{FF2B5EF4-FFF2-40B4-BE49-F238E27FC236}">
                <a16:creationId xmlns:a16="http://schemas.microsoft.com/office/drawing/2014/main" id="{267F1E89-1DBE-0E4B-A9C1-07B9D2933912}"/>
              </a:ext>
            </a:extLst>
          </p:cNvPr>
          <p:cNvGrpSpPr/>
          <p:nvPr/>
        </p:nvGrpSpPr>
        <p:grpSpPr>
          <a:xfrm>
            <a:off x="8714664" y="4200340"/>
            <a:ext cx="2739901" cy="1029380"/>
            <a:chOff x="251866" y="1620227"/>
            <a:chExt cx="3495119" cy="1029381"/>
          </a:xfrm>
        </p:grpSpPr>
        <p:sp>
          <p:nvSpPr>
            <p:cNvPr id="26" name="文本框 100">
              <a:extLst>
                <a:ext uri="{FF2B5EF4-FFF2-40B4-BE49-F238E27FC236}">
                  <a16:creationId xmlns:a16="http://schemas.microsoft.com/office/drawing/2014/main" id="{635B81B6-D94D-DF4F-8EAE-B2C5BABC647C}"/>
                </a:ext>
              </a:extLst>
            </p:cNvPr>
            <p:cNvSpPr txBox="1"/>
            <p:nvPr/>
          </p:nvSpPr>
          <p:spPr>
            <a:xfrm>
              <a:off x="251866" y="2171977"/>
              <a:ext cx="349511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容易被模仿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傘的需求是即時性的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0CEC0E-CB00-E342-8467-CDFF37BEACDB}"/>
                </a:ext>
              </a:extLst>
            </p:cNvPr>
            <p:cNvSpPr/>
            <p:nvPr/>
          </p:nvSpPr>
          <p:spPr>
            <a:xfrm>
              <a:off x="255681" y="1620227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威脅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O_content">
            <a:extLst>
              <a:ext uri="{FF2B5EF4-FFF2-40B4-BE49-F238E27FC236}">
                <a16:creationId xmlns:a16="http://schemas.microsoft.com/office/drawing/2014/main" id="{E25107AD-B2D8-7B41-AEC3-F33FF682A106}"/>
              </a:ext>
            </a:extLst>
          </p:cNvPr>
          <p:cNvGrpSpPr/>
          <p:nvPr/>
        </p:nvGrpSpPr>
        <p:grpSpPr>
          <a:xfrm>
            <a:off x="838200" y="4171819"/>
            <a:ext cx="2902485" cy="1043873"/>
            <a:chOff x="-43830" y="1591703"/>
            <a:chExt cx="3702517" cy="1043874"/>
          </a:xfrm>
        </p:grpSpPr>
        <p:sp>
          <p:nvSpPr>
            <p:cNvPr id="32" name="文本框 94">
              <a:extLst>
                <a:ext uri="{FF2B5EF4-FFF2-40B4-BE49-F238E27FC236}">
                  <a16:creationId xmlns:a16="http://schemas.microsoft.com/office/drawing/2014/main" id="{E98DE165-9C3A-9246-90D9-171306FDB813}"/>
                </a:ext>
              </a:extLst>
            </p:cNvPr>
            <p:cNvSpPr txBox="1"/>
            <p:nvPr/>
          </p:nvSpPr>
          <p:spPr>
            <a:xfrm>
              <a:off x="-43830" y="2157946"/>
              <a:ext cx="3702517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MRT</a:t>
              </a: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發達，行人較多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現有競爭者少且僅在中部</a:t>
              </a:r>
              <a:endParaRPr lang="en-US" altLang="zh-TW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BAB6046-1749-7443-A0D8-EADDA12CE0D9}"/>
                </a:ext>
              </a:extLst>
            </p:cNvPr>
            <p:cNvSpPr/>
            <p:nvPr/>
          </p:nvSpPr>
          <p:spPr>
            <a:xfrm>
              <a:off x="2607943" y="1591703"/>
              <a:ext cx="932552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機會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4" name="W_content">
            <a:extLst>
              <a:ext uri="{FF2B5EF4-FFF2-40B4-BE49-F238E27FC236}">
                <a16:creationId xmlns:a16="http://schemas.microsoft.com/office/drawing/2014/main" id="{04C23C62-168D-C049-A1E5-47004704CF1B}"/>
              </a:ext>
            </a:extLst>
          </p:cNvPr>
          <p:cNvGrpSpPr/>
          <p:nvPr/>
        </p:nvGrpSpPr>
        <p:grpSpPr>
          <a:xfrm>
            <a:off x="8699332" y="2144889"/>
            <a:ext cx="2651259" cy="1026792"/>
            <a:chOff x="232308" y="1677090"/>
            <a:chExt cx="3382043" cy="1026792"/>
          </a:xfrm>
        </p:grpSpPr>
        <p:sp>
          <p:nvSpPr>
            <p:cNvPr id="28" name="文本框 97">
              <a:extLst>
                <a:ext uri="{FF2B5EF4-FFF2-40B4-BE49-F238E27FC236}">
                  <a16:creationId xmlns:a16="http://schemas.microsoft.com/office/drawing/2014/main" id="{82F3A89D-2BB7-2646-B923-CC4C83DB50D7}"/>
                </a:ext>
              </a:extLst>
            </p:cNvPr>
            <p:cNvSpPr txBox="1"/>
            <p:nvPr/>
          </p:nvSpPr>
          <p:spPr>
            <a:xfrm>
              <a:off x="232308" y="2226251"/>
              <a:ext cx="3382043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站點的傘數較少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較難處理短時間大量需求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CFAF86B-8C06-114C-909F-C5B041A2E47E}"/>
                </a:ext>
              </a:extLst>
            </p:cNvPr>
            <p:cNvSpPr/>
            <p:nvPr/>
          </p:nvSpPr>
          <p:spPr>
            <a:xfrm>
              <a:off x="251866" y="1677090"/>
              <a:ext cx="932548" cy="3063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劣勢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_content">
            <a:extLst>
              <a:ext uri="{FF2B5EF4-FFF2-40B4-BE49-F238E27FC236}">
                <a16:creationId xmlns:a16="http://schemas.microsoft.com/office/drawing/2014/main" id="{40C3C70A-670A-3A47-8412-B7101EE89222}"/>
              </a:ext>
            </a:extLst>
          </p:cNvPr>
          <p:cNvGrpSpPr/>
          <p:nvPr/>
        </p:nvGrpSpPr>
        <p:grpSpPr>
          <a:xfrm>
            <a:off x="900760" y="2144889"/>
            <a:ext cx="2760272" cy="1095756"/>
            <a:chOff x="35975" y="1677090"/>
            <a:chExt cx="3521106" cy="1095756"/>
          </a:xfrm>
        </p:grpSpPr>
        <p:sp>
          <p:nvSpPr>
            <p:cNvPr id="30" name="文本框 91">
              <a:extLst>
                <a:ext uri="{FF2B5EF4-FFF2-40B4-BE49-F238E27FC236}">
                  <a16:creationId xmlns:a16="http://schemas.microsoft.com/office/drawing/2014/main" id="{0E92DCBE-A747-1D4D-9DC3-1102E46FCC03}"/>
                </a:ext>
              </a:extLst>
            </p:cNvPr>
            <p:cNvSpPr txBox="1"/>
            <p:nvPr/>
          </p:nvSpPr>
          <p:spPr>
            <a:xfrm>
              <a:off x="35975" y="2119471"/>
              <a:ext cx="3504521" cy="65337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站台需求不高，擴展快速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991FF15-2E6D-354A-813B-B3B3D5A20A14}"/>
                </a:ext>
              </a:extLst>
            </p:cNvPr>
            <p:cNvSpPr/>
            <p:nvPr/>
          </p:nvSpPr>
          <p:spPr>
            <a:xfrm>
              <a:off x="2607946" y="1677090"/>
              <a:ext cx="949135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優勢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0" name="center">
            <a:extLst>
              <a:ext uri="{FF2B5EF4-FFF2-40B4-BE49-F238E27FC236}">
                <a16:creationId xmlns:a16="http://schemas.microsoft.com/office/drawing/2014/main" id="{C16E7E99-4680-5D48-9300-A87B8567D4D7}"/>
              </a:ext>
            </a:extLst>
          </p:cNvPr>
          <p:cNvSpPr>
            <a:spLocks/>
          </p:cNvSpPr>
          <p:nvPr/>
        </p:nvSpPr>
        <p:spPr bwMode="auto">
          <a:xfrm>
            <a:off x="5675699" y="3341425"/>
            <a:ext cx="1010747" cy="101210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SWOT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9CBD6C0-32BA-E444-B8EF-4E8DDCCA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SWOT </a:t>
            </a:r>
            <a:r>
              <a:rPr kumimoji="1"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1006780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5" grpId="0"/>
      <p:bldP spid="34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系統架構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5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2898</TotalTime>
  <Words>505</Words>
  <Application>Microsoft Office PowerPoint</Application>
  <PresentationFormat>寬螢幕</PresentationFormat>
  <Paragraphs>190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2" baseType="lpstr">
      <vt:lpstr>Arial Unicode MS</vt:lpstr>
      <vt:lpstr>等线</vt:lpstr>
      <vt:lpstr>Microsoft JhengHei</vt:lpstr>
      <vt:lpstr>Microsoft JhengHei</vt:lpstr>
      <vt:lpstr>新細明體</vt:lpstr>
      <vt:lpstr>Arial</vt:lpstr>
      <vt:lpstr>Calibri</vt:lpstr>
      <vt:lpstr>Wingdings</vt:lpstr>
      <vt:lpstr>Office 佈景主題</vt:lpstr>
      <vt:lpstr>i心傘</vt:lpstr>
      <vt:lpstr>PowerPoint 簡報</vt:lpstr>
      <vt:lpstr>PowerPoint 簡報</vt:lpstr>
      <vt:lpstr>背景&amp;動機</vt:lpstr>
      <vt:lpstr>PowerPoint 簡報</vt:lpstr>
      <vt:lpstr>比較目標: 即享傘 - 站台</vt:lpstr>
      <vt:lpstr>比較目標: 即享傘 - 介面</vt:lpstr>
      <vt:lpstr>SWOT 分析</vt:lpstr>
      <vt:lpstr>PowerPoint 簡報</vt:lpstr>
      <vt:lpstr>系統架構</vt:lpstr>
      <vt:lpstr>PowerPoint 簡報</vt:lpstr>
      <vt:lpstr>借傘流程</vt:lpstr>
      <vt:lpstr>借傘流程 – 發生錯誤</vt:lpstr>
      <vt:lpstr>還傘流程</vt:lpstr>
      <vt:lpstr>還傘流程 – 發生錯誤</vt:lpstr>
      <vt:lpstr>PowerPoint 簡報</vt:lpstr>
      <vt:lpstr>登入.註冊</vt:lpstr>
      <vt:lpstr>站點地圖</vt:lpstr>
      <vt:lpstr>借取雨傘</vt:lpstr>
      <vt:lpstr>歸還雨傘</vt:lpstr>
      <vt:lpstr>其他</vt:lpstr>
      <vt:lpstr>推播</vt:lpstr>
      <vt:lpstr>管理者頁面</vt:lpstr>
      <vt:lpstr>PowerPoint 簡報</vt:lpstr>
      <vt:lpstr>預期成果</vt:lpstr>
      <vt:lpstr>PowerPoint 簡報</vt:lpstr>
      <vt:lpstr>硬體</vt:lpstr>
      <vt:lpstr>懲罰機制</vt:lpstr>
      <vt:lpstr>管理者頁面 – 登入</vt:lpstr>
      <vt:lpstr>管理者頁面 – 註冊</vt:lpstr>
      <vt:lpstr>管理者頁面 – 問題回報</vt:lpstr>
      <vt:lpstr>管理者頁面 – 相關維修</vt:lpstr>
      <vt:lpstr>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婷 伊</cp:lastModifiedBy>
  <cp:revision>153</cp:revision>
  <dcterms:created xsi:type="dcterms:W3CDTF">2020-05-14T17:47:24Z</dcterms:created>
  <dcterms:modified xsi:type="dcterms:W3CDTF">2020-05-25T00:33:04Z</dcterms:modified>
</cp:coreProperties>
</file>